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59" r:id="rId5"/>
    <p:sldId id="261" r:id="rId6"/>
    <p:sldId id="262" r:id="rId7"/>
    <p:sldId id="263" r:id="rId8"/>
    <p:sldId id="264" r:id="rId9"/>
    <p:sldId id="269" r:id="rId10"/>
    <p:sldId id="265" r:id="rId11"/>
    <p:sldId id="266" r:id="rId12"/>
    <p:sldId id="267" r:id="rId13"/>
    <p:sldId id="268" r:id="rId14"/>
    <p:sldId id="270" r:id="rId15"/>
    <p:sldId id="281" r:id="rId16"/>
    <p:sldId id="280" r:id="rId17"/>
    <p:sldId id="283" r:id="rId18"/>
    <p:sldId id="279" r:id="rId19"/>
    <p:sldId id="274" r:id="rId20"/>
    <p:sldId id="271" r:id="rId21"/>
    <p:sldId id="272" r:id="rId22"/>
    <p:sldId id="278" r:id="rId23"/>
    <p:sldId id="273" r:id="rId24"/>
    <p:sldId id="275" r:id="rId25"/>
    <p:sldId id="276" r:id="rId26"/>
    <p:sldId id="285" r:id="rId27"/>
    <p:sldId id="277" r:id="rId28"/>
    <p:sldId id="282" r:id="rId29"/>
    <p:sldId id="28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148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0964F-F9CD-F84A-969D-8D246B343949}" type="datetimeFigureOut">
              <a:rPr lang="en-US" smtClean="0"/>
              <a:t>10/29/14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0E6650-1F6E-6447-A36E-BE3BECF120E5}" type="slidenum">
              <a:rPr lang="en-US" smtClean="0"/>
              <a:t>‹#›</a:t>
            </a:fld>
            <a:endParaRPr lang="en-US"/>
          </a:p>
        </p:txBody>
      </p:sp>
    </p:spTree>
    <p:extLst>
      <p:ext uri="{BB962C8B-B14F-4D97-AF65-F5344CB8AC3E}">
        <p14:creationId xmlns:p14="http://schemas.microsoft.com/office/powerpoint/2010/main" val="2217869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0E6650-1F6E-6447-A36E-BE3BECF120E5}"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0E6650-1F6E-6447-A36E-BE3BECF120E5}" type="slidenum">
              <a:rPr lang="en-US" smtClean="0"/>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BBDDA4-00B6-704C-8F6F-35FAFF326C30}"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BDDA4-00B6-704C-8F6F-35FAFF326C30}"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BDDA4-00B6-704C-8F6F-35FAFF326C30}"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BBDDA4-00B6-704C-8F6F-35FAFF326C30}"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BBDDA4-00B6-704C-8F6F-35FAFF326C30}" type="datetimeFigureOut">
              <a:rPr lang="en-US" smtClean="0"/>
              <a:pPr/>
              <a:t>10/29/14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BBDDA4-00B6-704C-8F6F-35FAFF326C30}"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BBDDA4-00B6-704C-8F6F-35FAFF326C30}" type="datetimeFigureOut">
              <a:rPr lang="en-US" smtClean="0"/>
              <a:pPr/>
              <a:t>10/29/14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BBDDA4-00B6-704C-8F6F-35FAFF326C30}" type="datetimeFigureOut">
              <a:rPr lang="en-US" smtClean="0"/>
              <a:pPr/>
              <a:t>10/29/14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BDDA4-00B6-704C-8F6F-35FAFF326C30}" type="datetimeFigureOut">
              <a:rPr lang="en-US" smtClean="0"/>
              <a:pPr/>
              <a:t>10/29/14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BDDA4-00B6-704C-8F6F-35FAFF326C30}"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BBDDA4-00B6-704C-8F6F-35FAFF326C30}" type="datetimeFigureOut">
              <a:rPr lang="en-US" smtClean="0"/>
              <a:pPr/>
              <a:t>10/29/14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60481-C59D-3148-8160-B8ED655AC7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BDDA4-00B6-704C-8F6F-35FAFF326C30}" type="datetimeFigureOut">
              <a:rPr lang="en-US" smtClean="0"/>
              <a:pPr/>
              <a:t>10/29/14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60481-C59D-3148-8160-B8ED655AC7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cm.com/mediaroom/video/224881/Ben-Hur-Movie-Clip-Chariot-Race-Action.html" TargetMode="External"/><Relationship Id="rId3" Type="http://schemas.openxmlformats.org/officeDocument/2006/relationships/hyperlink" Target="http://www.youtube.com/watch?v=v31sXoATz5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 Empire Map-1.jpg"/>
          <p:cNvPicPr>
            <a:picLocks noChangeAspect="1"/>
          </p:cNvPicPr>
          <p:nvPr/>
        </p:nvPicPr>
        <p:blipFill>
          <a:blip r:embed="rId2"/>
          <a:stretch>
            <a:fillRect/>
          </a:stretch>
        </p:blipFill>
        <p:spPr>
          <a:xfrm>
            <a:off x="526961" y="236288"/>
            <a:ext cx="8055421" cy="63070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06706" y="265715"/>
            <a:ext cx="3792109" cy="5698525"/>
          </a:xfrm>
          <a:prstGeom prst="rect">
            <a:avLst/>
          </a:prstGeom>
        </p:spPr>
      </p:pic>
      <p:sp>
        <p:nvSpPr>
          <p:cNvPr id="5" name="TextBox 4"/>
          <p:cNvSpPr txBox="1"/>
          <p:nvPr/>
        </p:nvSpPr>
        <p:spPr>
          <a:xfrm>
            <a:off x="0" y="5988583"/>
            <a:ext cx="9144000" cy="461665"/>
          </a:xfrm>
          <a:prstGeom prst="rect">
            <a:avLst/>
          </a:prstGeom>
          <a:noFill/>
        </p:spPr>
        <p:txBody>
          <a:bodyPr wrap="square" rtlCol="0">
            <a:spAutoFit/>
          </a:bodyPr>
          <a:lstStyle/>
          <a:p>
            <a:pPr algn="ctr"/>
            <a:r>
              <a:rPr lang="en-US" sz="2400" dirty="0" smtClean="0"/>
              <a:t>Caesar’s Adopted Son – Octavian (Augustus)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man-Society.jpg"/>
          <p:cNvPicPr>
            <a:picLocks noGrp="1" noChangeAspect="1"/>
          </p:cNvPicPr>
          <p:nvPr>
            <p:ph idx="1"/>
          </p:nvPr>
        </p:nvPicPr>
        <p:blipFill>
          <a:blip r:embed="rId2"/>
          <a:srcRect t="-3737" b="-3737"/>
          <a:stretch>
            <a:fillRect/>
          </a:stretch>
        </p:blipFill>
        <p:spPr>
          <a:xfrm>
            <a:off x="43751" y="1143000"/>
            <a:ext cx="9060931" cy="4983163"/>
          </a:xfrm>
        </p:spPr>
      </p:pic>
      <p:sp>
        <p:nvSpPr>
          <p:cNvPr id="6" name="Title 1"/>
          <p:cNvSpPr>
            <a:spLocks noGrp="1"/>
          </p:cNvSpPr>
          <p:nvPr>
            <p:ph type="title"/>
          </p:nvPr>
        </p:nvSpPr>
        <p:spPr>
          <a:xfrm>
            <a:off x="0" y="0"/>
            <a:ext cx="9144000" cy="1143000"/>
          </a:xfrm>
        </p:spPr>
        <p:txBody>
          <a:bodyPr/>
          <a:lstStyle/>
          <a:p>
            <a:r>
              <a:rPr lang="en-US" dirty="0" smtClean="0"/>
              <a:t>Roman Society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82"/>
            <a:ext cx="9144000" cy="1143000"/>
          </a:xfrm>
        </p:spPr>
        <p:txBody>
          <a:bodyPr/>
          <a:lstStyle/>
          <a:p>
            <a:r>
              <a:rPr lang="en-US" dirty="0" smtClean="0"/>
              <a:t>Patrician Home</a:t>
            </a:r>
            <a:endParaRPr lang="en-US" dirty="0"/>
          </a:p>
        </p:txBody>
      </p:sp>
      <p:pic>
        <p:nvPicPr>
          <p:cNvPr id="4" name="Content Placeholder 3" descr="Pat Home.jpg"/>
          <p:cNvPicPr>
            <a:picLocks noGrp="1" noChangeAspect="1"/>
          </p:cNvPicPr>
          <p:nvPr>
            <p:ph idx="1"/>
          </p:nvPr>
        </p:nvPicPr>
        <p:blipFill>
          <a:blip r:embed="rId2"/>
          <a:srcRect l="-39284" r="-39284"/>
          <a:stretch>
            <a:fillRect/>
          </a:stretch>
        </p:blipFill>
        <p:spPr>
          <a:xfrm>
            <a:off x="-740613" y="914456"/>
            <a:ext cx="10619231" cy="5840168"/>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drooms_Plumbing.jpg"/>
          <p:cNvPicPr>
            <a:picLocks noGrp="1" noChangeAspect="1"/>
          </p:cNvPicPr>
          <p:nvPr>
            <p:ph idx="1"/>
          </p:nvPr>
        </p:nvPicPr>
        <p:blipFill>
          <a:blip r:embed="rId2"/>
          <a:srcRect l="-61851" r="-61851"/>
          <a:stretch>
            <a:fillRect/>
          </a:stretch>
        </p:blipFill>
        <p:spPr>
          <a:xfrm>
            <a:off x="-1638977" y="0"/>
            <a:ext cx="12469965" cy="6858000"/>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Clothing</a:t>
            </a:r>
            <a:endParaRPr lang="en-US" dirty="0"/>
          </a:p>
        </p:txBody>
      </p:sp>
      <p:pic>
        <p:nvPicPr>
          <p:cNvPr id="4" name="Content Placeholder 3" descr="Clothing.jpg"/>
          <p:cNvPicPr>
            <a:picLocks noGrp="1" noChangeAspect="1"/>
          </p:cNvPicPr>
          <p:nvPr>
            <p:ph idx="1"/>
          </p:nvPr>
        </p:nvPicPr>
        <p:blipFill>
          <a:blip r:embed="rId2"/>
          <a:srcRect t="-934" b="-934"/>
          <a:stretch>
            <a:fillRect/>
          </a:stretch>
        </p:blipFill>
        <p:spPr>
          <a:xfrm>
            <a:off x="-15313" y="1221806"/>
            <a:ext cx="9159313" cy="5037269"/>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ty of Rome.jpg"/>
          <p:cNvPicPr>
            <a:picLocks noGrp="1" noChangeAspect="1"/>
          </p:cNvPicPr>
          <p:nvPr>
            <p:ph idx="1"/>
          </p:nvPr>
        </p:nvPicPr>
        <p:blipFill>
          <a:blip r:embed="rId2"/>
          <a:srcRect l="-20191" r="-20191"/>
          <a:stretch>
            <a:fillRect/>
          </a:stretch>
        </p:blipFill>
        <p:spPr>
          <a:xfrm>
            <a:off x="-1332971" y="193811"/>
            <a:ext cx="11783736" cy="6480601"/>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Roads Lead to Rome</a:t>
            </a:r>
            <a:br>
              <a:rPr lang="en-US" dirty="0" smtClean="0"/>
            </a:br>
            <a:r>
              <a:rPr lang="en-US" dirty="0" smtClean="0"/>
              <a:t>53,000 Miles</a:t>
            </a:r>
            <a:endParaRPr lang="en-US" dirty="0"/>
          </a:p>
        </p:txBody>
      </p:sp>
      <p:pic>
        <p:nvPicPr>
          <p:cNvPr id="4" name="Picture 3" descr="Roads.jpg"/>
          <p:cNvPicPr>
            <a:picLocks noChangeAspect="1"/>
          </p:cNvPicPr>
          <p:nvPr/>
        </p:nvPicPr>
        <p:blipFill>
          <a:blip r:embed="rId2"/>
          <a:stretch>
            <a:fillRect/>
          </a:stretch>
        </p:blipFill>
        <p:spPr>
          <a:xfrm>
            <a:off x="276496" y="1398952"/>
            <a:ext cx="8616482" cy="54387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ets.jpg"/>
          <p:cNvPicPr>
            <a:picLocks noGrp="1" noChangeAspect="1"/>
          </p:cNvPicPr>
          <p:nvPr>
            <p:ph idx="1"/>
          </p:nvPr>
        </p:nvPicPr>
        <p:blipFill>
          <a:blip r:embed="rId2"/>
          <a:srcRect l="-6769" r="-6769"/>
          <a:stretch>
            <a:fillRect/>
          </a:stretch>
        </p:blipFill>
        <p:spPr>
          <a:xfrm>
            <a:off x="-561673" y="590728"/>
            <a:ext cx="10253102" cy="5638811"/>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Bridges</a:t>
            </a:r>
            <a:br>
              <a:rPr lang="en-US" dirty="0" smtClean="0"/>
            </a:br>
            <a:r>
              <a:rPr lang="en-US" dirty="0" smtClean="0"/>
              <a:t>Use of the Arch</a:t>
            </a:r>
            <a:endParaRPr lang="en-US" dirty="0"/>
          </a:p>
        </p:txBody>
      </p:sp>
      <p:pic>
        <p:nvPicPr>
          <p:cNvPr id="4" name="Content Placeholder 3" descr="Bridges to Spain.jpg"/>
          <p:cNvPicPr>
            <a:picLocks noGrp="1" noChangeAspect="1"/>
          </p:cNvPicPr>
          <p:nvPr>
            <p:ph idx="1"/>
          </p:nvPr>
        </p:nvPicPr>
        <p:blipFill>
          <a:blip r:embed="rId2"/>
          <a:srcRect l="-6408" r="-6408"/>
          <a:stretch>
            <a:fillRect/>
          </a:stretch>
        </p:blipFill>
        <p:spPr>
          <a:xfrm>
            <a:off x="-72062" y="1278268"/>
            <a:ext cx="9393800" cy="5166228"/>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quaduct.jpg"/>
          <p:cNvPicPr>
            <a:picLocks noGrp="1" noChangeAspect="1"/>
          </p:cNvPicPr>
          <p:nvPr>
            <p:ph idx="1"/>
          </p:nvPr>
        </p:nvPicPr>
        <p:blipFill>
          <a:blip r:embed="rId2"/>
          <a:srcRect l="-5948" r="-5948"/>
          <a:stretch>
            <a:fillRect/>
          </a:stretch>
        </p:blipFill>
        <p:spPr/>
      </p:pic>
      <p:sp>
        <p:nvSpPr>
          <p:cNvPr id="5" name="Title 1"/>
          <p:cNvSpPr>
            <a:spLocks noGrp="1"/>
          </p:cNvSpPr>
          <p:nvPr>
            <p:ph type="title"/>
          </p:nvPr>
        </p:nvSpPr>
        <p:spPr>
          <a:xfrm>
            <a:off x="457200" y="0"/>
            <a:ext cx="8229600" cy="1143000"/>
          </a:xfrm>
        </p:spPr>
        <p:txBody>
          <a:bodyPr>
            <a:normAutofit fontScale="90000"/>
          </a:bodyPr>
          <a:lstStyle/>
          <a:p>
            <a:r>
              <a:rPr lang="en-US" dirty="0" err="1" smtClean="0"/>
              <a:t>Aquaduct</a:t>
            </a:r>
            <a:r>
              <a:rPr lang="en-US" dirty="0" smtClean="0"/>
              <a:t/>
            </a:r>
            <a:br>
              <a:rPr lang="en-US" dirty="0" smtClean="0"/>
            </a:br>
            <a:r>
              <a:rPr lang="en-US" dirty="0" smtClean="0"/>
              <a:t>Artificial channel for carrying water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452"/>
            <a:ext cx="9144000" cy="826919"/>
          </a:xfrm>
        </p:spPr>
        <p:txBody>
          <a:bodyPr/>
          <a:lstStyle/>
          <a:p>
            <a:r>
              <a:rPr lang="en-US" dirty="0" smtClean="0"/>
              <a:t>Etruscans</a:t>
            </a:r>
            <a:endParaRPr lang="en-US" dirty="0"/>
          </a:p>
        </p:txBody>
      </p:sp>
      <p:pic>
        <p:nvPicPr>
          <p:cNvPr id="4" name="Content Placeholder 3" descr="Etruscan_civilization_map.png"/>
          <p:cNvPicPr>
            <a:picLocks noGrp="1" noChangeAspect="1"/>
          </p:cNvPicPr>
          <p:nvPr>
            <p:ph idx="1"/>
          </p:nvPr>
        </p:nvPicPr>
        <p:blipFill>
          <a:blip r:embed="rId2"/>
          <a:srcRect l="-60489" r="-60489"/>
          <a:stretch>
            <a:fillRect/>
          </a:stretch>
        </p:blipFill>
        <p:spPr>
          <a:xfrm>
            <a:off x="-2349130" y="1132165"/>
            <a:ext cx="9349168" cy="5141682"/>
          </a:xfrm>
        </p:spPr>
      </p:pic>
      <p:pic>
        <p:nvPicPr>
          <p:cNvPr id="5" name="Picture 4" descr="Civita_di_Bagnoregio.jpg"/>
          <p:cNvPicPr>
            <a:picLocks noChangeAspect="1"/>
          </p:cNvPicPr>
          <p:nvPr/>
        </p:nvPicPr>
        <p:blipFill>
          <a:blip r:embed="rId3"/>
          <a:stretch>
            <a:fillRect/>
          </a:stretch>
        </p:blipFill>
        <p:spPr>
          <a:xfrm>
            <a:off x="4654550" y="1765000"/>
            <a:ext cx="4064000" cy="3048000"/>
          </a:xfrm>
          <a:prstGeom prst="rect">
            <a:avLst/>
          </a:prstGeom>
        </p:spPr>
      </p:pic>
      <p:sp>
        <p:nvSpPr>
          <p:cNvPr id="6" name="TextBox 5"/>
          <p:cNvSpPr txBox="1"/>
          <p:nvPr/>
        </p:nvSpPr>
        <p:spPr>
          <a:xfrm>
            <a:off x="4654550" y="4842513"/>
            <a:ext cx="4296280" cy="1569660"/>
          </a:xfrm>
          <a:prstGeom prst="rect">
            <a:avLst/>
          </a:prstGeom>
          <a:noFill/>
        </p:spPr>
        <p:txBody>
          <a:bodyPr wrap="square" rtlCol="0">
            <a:spAutoFit/>
          </a:bodyPr>
          <a:lstStyle/>
          <a:p>
            <a:pPr algn="ctr"/>
            <a:r>
              <a:rPr lang="en-US" sz="2400" b="1" dirty="0" err="1" smtClean="0"/>
              <a:t>Civita</a:t>
            </a:r>
            <a:r>
              <a:rPr lang="en-US" sz="2400" b="1" dirty="0" smtClean="0"/>
              <a:t> </a:t>
            </a:r>
            <a:r>
              <a:rPr lang="en-US" sz="2400" b="1" dirty="0" err="1" smtClean="0"/>
              <a:t>di</a:t>
            </a:r>
            <a:r>
              <a:rPr lang="en-US" sz="2400" b="1" dirty="0" smtClean="0"/>
              <a:t> </a:t>
            </a:r>
            <a:r>
              <a:rPr lang="en-US" sz="2400" b="1" dirty="0" err="1" smtClean="0"/>
              <a:t>Bagnoregio</a:t>
            </a:r>
            <a:endParaRPr lang="en-US" sz="2400" b="1" dirty="0" smtClean="0"/>
          </a:p>
          <a:p>
            <a:pPr algn="ctr"/>
            <a:r>
              <a:rPr lang="en-US" sz="2400" dirty="0" smtClean="0"/>
              <a:t>This was once the main Etruscan road leading to the Tiber Valley and Rome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ths.jpg"/>
          <p:cNvPicPr>
            <a:picLocks noGrp="1" noChangeAspect="1"/>
          </p:cNvPicPr>
          <p:nvPr>
            <p:ph idx="1"/>
          </p:nvPr>
        </p:nvPicPr>
        <p:blipFill>
          <a:blip r:embed="rId2"/>
          <a:srcRect l="-62979" r="-62979"/>
          <a:stretch>
            <a:fillRect/>
          </a:stretch>
        </p:blipFill>
        <p:spPr>
          <a:xfrm>
            <a:off x="-345799" y="1400574"/>
            <a:ext cx="9923287" cy="5457426"/>
          </a:xfrm>
        </p:spPr>
      </p:pic>
      <p:sp>
        <p:nvSpPr>
          <p:cNvPr id="5" name="Title 1"/>
          <p:cNvSpPr>
            <a:spLocks noGrp="1"/>
          </p:cNvSpPr>
          <p:nvPr>
            <p:ph type="title"/>
          </p:nvPr>
        </p:nvSpPr>
        <p:spPr>
          <a:xfrm>
            <a:off x="457200" y="0"/>
            <a:ext cx="8229600" cy="1143000"/>
          </a:xfrm>
        </p:spPr>
        <p:txBody>
          <a:bodyPr>
            <a:normAutofit fontScale="90000"/>
          </a:bodyPr>
          <a:lstStyle/>
          <a:p>
            <a:r>
              <a:rPr lang="en-US" dirty="0" smtClean="0"/>
              <a:t>Roman Baths</a:t>
            </a:r>
            <a:br>
              <a:rPr lang="en-US" dirty="0" smtClean="0"/>
            </a:br>
            <a:r>
              <a:rPr lang="en-US" sz="3556" dirty="0" smtClean="0"/>
              <a:t>Large public areas to bathe, exercise, and relax</a:t>
            </a:r>
            <a:endParaRPr lang="en-US" sz="3556"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ntheon.jpg"/>
          <p:cNvPicPr>
            <a:picLocks noGrp="1" noChangeAspect="1"/>
          </p:cNvPicPr>
          <p:nvPr>
            <p:ph idx="1"/>
          </p:nvPr>
        </p:nvPicPr>
        <p:blipFill>
          <a:blip r:embed="rId2"/>
          <a:srcRect l="-62509" r="-62509"/>
          <a:stretch>
            <a:fillRect/>
          </a:stretch>
        </p:blipFill>
        <p:spPr>
          <a:xfrm>
            <a:off x="-127001" y="1605683"/>
            <a:ext cx="9550354" cy="5252327"/>
          </a:xfrm>
        </p:spPr>
      </p:pic>
      <p:sp>
        <p:nvSpPr>
          <p:cNvPr id="5" name="Title 1"/>
          <p:cNvSpPr>
            <a:spLocks noGrp="1"/>
          </p:cNvSpPr>
          <p:nvPr>
            <p:ph type="title"/>
          </p:nvPr>
        </p:nvSpPr>
        <p:spPr>
          <a:xfrm>
            <a:off x="457200" y="148169"/>
            <a:ext cx="8229600" cy="1143000"/>
          </a:xfrm>
        </p:spPr>
        <p:txBody>
          <a:bodyPr>
            <a:normAutofit fontScale="90000"/>
          </a:bodyPr>
          <a:lstStyle/>
          <a:p>
            <a:r>
              <a:rPr lang="en-US" dirty="0" smtClean="0"/>
              <a:t>Pantheon</a:t>
            </a:r>
            <a:br>
              <a:rPr lang="en-US" dirty="0" smtClean="0"/>
            </a:br>
            <a:r>
              <a:rPr lang="en-US" sz="3556" dirty="0" smtClean="0"/>
              <a:t>Temple dedicated to all major gods; first free-standing dome</a:t>
            </a:r>
            <a:endParaRPr lang="en-US" sz="3556"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ome-pantheon.jpg-786787.jpg"/>
          <p:cNvPicPr>
            <a:picLocks noGrp="1" noChangeAspect="1"/>
          </p:cNvPicPr>
          <p:nvPr>
            <p:ph idx="1"/>
          </p:nvPr>
        </p:nvPicPr>
        <p:blipFill>
          <a:blip r:embed="rId2"/>
          <a:srcRect l="-18187" r="-18187"/>
          <a:stretch>
            <a:fillRect/>
          </a:stretch>
        </p:blipFill>
        <p:spPr>
          <a:xfrm>
            <a:off x="460994" y="275175"/>
            <a:ext cx="8229600" cy="4525963"/>
          </a:xfrm>
        </p:spPr>
      </p:pic>
      <p:sp>
        <p:nvSpPr>
          <p:cNvPr id="5" name="TextBox 4"/>
          <p:cNvSpPr txBox="1"/>
          <p:nvPr/>
        </p:nvSpPr>
        <p:spPr>
          <a:xfrm>
            <a:off x="1123304" y="4884040"/>
            <a:ext cx="6984436" cy="1754327"/>
          </a:xfrm>
          <a:prstGeom prst="rect">
            <a:avLst/>
          </a:prstGeom>
          <a:noFill/>
        </p:spPr>
        <p:txBody>
          <a:bodyPr wrap="square" rtlCol="0">
            <a:spAutoFit/>
          </a:bodyPr>
          <a:lstStyle/>
          <a:p>
            <a:r>
              <a:rPr lang="en-US" b="1" dirty="0" smtClean="0"/>
              <a:t>Looking up you will see the engineering marvel of its massive concrete dome. The Pantheon still holds the record for the largest unreinforced concrete dome in the history of architecture. The interior of the roof was possibly intended to symbolize the arched vault of the heavens. The Great Eye at the dome's apex is the source of all light, except for what comes in through the front doors. </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Roman Forum </a:t>
            </a:r>
            <a:br>
              <a:rPr lang="en-US" dirty="0" smtClean="0"/>
            </a:br>
            <a:r>
              <a:rPr lang="en-US" dirty="0" smtClean="0"/>
              <a:t>Public square and market place</a:t>
            </a:r>
            <a:endParaRPr lang="en-US" dirty="0"/>
          </a:p>
        </p:txBody>
      </p:sp>
      <p:pic>
        <p:nvPicPr>
          <p:cNvPr id="4" name="Content Placeholder 3" descr="Forum.jpg"/>
          <p:cNvPicPr>
            <a:picLocks noGrp="1" noChangeAspect="1"/>
          </p:cNvPicPr>
          <p:nvPr>
            <p:ph idx="1"/>
          </p:nvPr>
        </p:nvPicPr>
        <p:blipFill>
          <a:blip r:embed="rId3"/>
          <a:srcRect l="-6769" r="-6769"/>
          <a:stretch>
            <a:fillRect/>
          </a:stretch>
        </p:blipFill>
        <p:spPr>
          <a:xfrm>
            <a:off x="-241479" y="1332022"/>
            <a:ext cx="9663071" cy="5314317"/>
          </a:xfr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err="1" smtClean="0"/>
              <a:t>Colosseum</a:t>
            </a:r>
            <a:r>
              <a:rPr lang="en-US" dirty="0" smtClean="0"/>
              <a:t/>
            </a:r>
            <a:br>
              <a:rPr lang="en-US" dirty="0" smtClean="0"/>
            </a:br>
            <a:r>
              <a:rPr lang="en-US" sz="3444" dirty="0" smtClean="0"/>
              <a:t>Amphitheater where gladiatorial games were held</a:t>
            </a:r>
            <a:endParaRPr lang="en-US" sz="3444" dirty="0"/>
          </a:p>
        </p:txBody>
      </p:sp>
      <p:pic>
        <p:nvPicPr>
          <p:cNvPr id="4" name="Content Placeholder 3" descr="Colosseum.jpg"/>
          <p:cNvPicPr>
            <a:picLocks noGrp="1" noChangeAspect="1"/>
          </p:cNvPicPr>
          <p:nvPr>
            <p:ph idx="1"/>
          </p:nvPr>
        </p:nvPicPr>
        <p:blipFill>
          <a:blip r:embed="rId2"/>
          <a:srcRect l="-6342" r="-6342"/>
          <a:stretch>
            <a:fillRect/>
          </a:stretch>
        </p:blipFill>
        <p:spPr>
          <a:xfrm>
            <a:off x="-353225" y="1419796"/>
            <a:ext cx="9871355" cy="5428865"/>
          </a:xfr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Games</a:t>
            </a:r>
            <a:endParaRPr lang="en-US" dirty="0"/>
          </a:p>
        </p:txBody>
      </p:sp>
      <p:pic>
        <p:nvPicPr>
          <p:cNvPr id="4" name="Content Placeholder 3" descr="Gladiators.jpg"/>
          <p:cNvPicPr>
            <a:picLocks noGrp="1" noChangeAspect="1"/>
          </p:cNvPicPr>
          <p:nvPr>
            <p:ph idx="1"/>
          </p:nvPr>
        </p:nvPicPr>
        <p:blipFill>
          <a:blip r:embed="rId2"/>
          <a:srcRect l="-28266" r="-28266"/>
          <a:stretch>
            <a:fillRect/>
          </a:stretch>
        </p:blipFill>
        <p:spPr>
          <a:xfrm>
            <a:off x="-1766628" y="1143000"/>
            <a:ext cx="8929111" cy="4910667"/>
          </a:xfrm>
        </p:spPr>
      </p:pic>
      <p:sp>
        <p:nvSpPr>
          <p:cNvPr id="5" name="Rectangle 4"/>
          <p:cNvSpPr/>
          <p:nvPr/>
        </p:nvSpPr>
        <p:spPr>
          <a:xfrm>
            <a:off x="5672666" y="1143000"/>
            <a:ext cx="3471333" cy="5509200"/>
          </a:xfrm>
          <a:prstGeom prst="rect">
            <a:avLst/>
          </a:prstGeom>
        </p:spPr>
        <p:txBody>
          <a:bodyPr wrap="square">
            <a:spAutoFit/>
          </a:bodyPr>
          <a:lstStyle/>
          <a:p>
            <a:r>
              <a:rPr lang="en-US" sz="3200" dirty="0" smtClean="0"/>
              <a:t>Gladiator: Professional fighter (most were slaves)</a:t>
            </a:r>
          </a:p>
          <a:p>
            <a:endParaRPr lang="en-US" sz="3200" dirty="0" smtClean="0"/>
          </a:p>
          <a:p>
            <a:r>
              <a:rPr lang="en-US" sz="3200" dirty="0" err="1" smtClean="0"/>
              <a:t>Ludus</a:t>
            </a:r>
            <a:r>
              <a:rPr lang="en-US" sz="3200" dirty="0" smtClean="0"/>
              <a:t>: A training school for gladiators</a:t>
            </a:r>
          </a:p>
          <a:p>
            <a:endParaRPr lang="en-US" sz="3200" dirty="0" smtClean="0"/>
          </a:p>
          <a:p>
            <a:r>
              <a:rPr lang="en-US" sz="3200" dirty="0" err="1" smtClean="0"/>
              <a:t>Lanista</a:t>
            </a:r>
            <a:r>
              <a:rPr lang="en-US" sz="3200" dirty="0" smtClean="0"/>
              <a:t>:  Person who trained gladiators.</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005177"/>
            <a:ext cx="9144000" cy="1569660"/>
          </a:xfrm>
          <a:prstGeom prst="rect">
            <a:avLst/>
          </a:prstGeom>
        </p:spPr>
        <p:txBody>
          <a:bodyPr wrap="square">
            <a:spAutoFit/>
          </a:bodyPr>
          <a:lstStyle/>
          <a:p>
            <a:pPr algn="ctr"/>
            <a:r>
              <a:rPr lang="en-US" sz="3200" dirty="0" smtClean="0"/>
              <a:t>The Games</a:t>
            </a:r>
          </a:p>
          <a:p>
            <a:pPr algn="ctr"/>
            <a:endParaRPr lang="en-US" sz="3200" dirty="0"/>
          </a:p>
          <a:p>
            <a:pPr algn="ctr"/>
            <a:r>
              <a:rPr lang="en-US" sz="3200" dirty="0" smtClean="0"/>
              <a:t>http</a:t>
            </a:r>
            <a:r>
              <a:rPr lang="en-US" sz="3200" dirty="0" smtClean="0"/>
              <a:t>://</a:t>
            </a:r>
            <a:r>
              <a:rPr lang="en-US" sz="3200" dirty="0" err="1" smtClean="0"/>
              <a:t>www.youtube.com</a:t>
            </a:r>
            <a:r>
              <a:rPr lang="en-US" sz="3200" dirty="0" smtClean="0"/>
              <a:t>/</a:t>
            </a:r>
            <a:r>
              <a:rPr lang="en-US" sz="3200" dirty="0" err="1" smtClean="0"/>
              <a:t>watch?v</a:t>
            </a:r>
            <a:r>
              <a:rPr lang="en-US" sz="3200" dirty="0" smtClean="0"/>
              <a:t>=iaYffgD6nBA</a:t>
            </a:r>
            <a:endParaRPr 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Circus </a:t>
            </a:r>
            <a:r>
              <a:rPr lang="en-US" dirty="0" err="1" smtClean="0"/>
              <a:t>Maximus</a:t>
            </a:r>
            <a:r>
              <a:rPr lang="en-US" dirty="0" smtClean="0"/>
              <a:t/>
            </a:r>
            <a:br>
              <a:rPr lang="en-US" dirty="0" smtClean="0"/>
            </a:br>
            <a:r>
              <a:rPr lang="en-US" sz="3556" dirty="0" smtClean="0"/>
              <a:t>Large stadium where chariot races were held</a:t>
            </a:r>
            <a:endParaRPr lang="en-US" sz="3556" dirty="0"/>
          </a:p>
        </p:txBody>
      </p:sp>
      <p:pic>
        <p:nvPicPr>
          <p:cNvPr id="4" name="Content Placeholder 3" descr="Circus Maximus Model.jpg"/>
          <p:cNvPicPr>
            <a:picLocks noGrp="1" noChangeAspect="1"/>
          </p:cNvPicPr>
          <p:nvPr>
            <p:ph idx="1"/>
          </p:nvPr>
        </p:nvPicPr>
        <p:blipFill>
          <a:blip r:embed="rId3"/>
          <a:srcRect l="-10350" r="-10350"/>
          <a:stretch>
            <a:fillRect/>
          </a:stretch>
        </p:blipFill>
        <p:spPr>
          <a:xfrm>
            <a:off x="-143867" y="1546733"/>
            <a:ext cx="9426620" cy="5184278"/>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Chariot Races</a:t>
            </a:r>
            <a:endParaRPr lang="en-US" dirty="0"/>
          </a:p>
        </p:txBody>
      </p:sp>
      <p:pic>
        <p:nvPicPr>
          <p:cNvPr id="4" name="Picture 3" descr="Chariot.jpg"/>
          <p:cNvPicPr>
            <a:picLocks noChangeAspect="1"/>
          </p:cNvPicPr>
          <p:nvPr/>
        </p:nvPicPr>
        <p:blipFill>
          <a:blip r:embed="rId2"/>
          <a:stretch>
            <a:fillRect/>
          </a:stretch>
        </p:blipFill>
        <p:spPr>
          <a:xfrm>
            <a:off x="265788" y="1062717"/>
            <a:ext cx="8686800" cy="53634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57312"/>
            <a:ext cx="8229600" cy="1914640"/>
          </a:xfrm>
        </p:spPr>
        <p:txBody>
          <a:bodyPr>
            <a:normAutofit/>
          </a:bodyPr>
          <a:lstStyle/>
          <a:p>
            <a:endParaRPr lang="en-US" dirty="0" smtClean="0">
              <a:hlinkClick r:id="rId2"/>
            </a:endParaRPr>
          </a:p>
          <a:p>
            <a:pPr algn="ctr">
              <a:buNone/>
            </a:pPr>
            <a:r>
              <a:rPr lang="en-US" sz="2400" dirty="0" smtClean="0">
                <a:hlinkClick r:id="rId3"/>
              </a:rPr>
              <a:t>http://www.youtube.com/watch?v=v31sXoATz5Y</a:t>
            </a:r>
            <a:endParaRPr lang="en-US" sz="2400" dirty="0" smtClean="0"/>
          </a:p>
          <a:p>
            <a:pPr>
              <a:buNone/>
            </a:pPr>
            <a:endParaRPr lang="en-US" dirty="0"/>
          </a:p>
        </p:txBody>
      </p:sp>
      <p:sp>
        <p:nvSpPr>
          <p:cNvPr id="4" name="TextBox 3"/>
          <p:cNvSpPr txBox="1"/>
          <p:nvPr/>
        </p:nvSpPr>
        <p:spPr>
          <a:xfrm>
            <a:off x="0" y="1033644"/>
            <a:ext cx="9144000" cy="1015663"/>
          </a:xfrm>
          <a:prstGeom prst="rect">
            <a:avLst/>
          </a:prstGeom>
          <a:noFill/>
        </p:spPr>
        <p:txBody>
          <a:bodyPr wrap="square" rtlCol="0">
            <a:spAutoFit/>
          </a:bodyPr>
          <a:lstStyle/>
          <a:p>
            <a:pPr algn="ctr"/>
            <a:r>
              <a:rPr lang="en-US" sz="6000" dirty="0" smtClean="0"/>
              <a:t>Ben </a:t>
            </a:r>
            <a:r>
              <a:rPr lang="en-US" sz="6000" dirty="0" err="1" smtClean="0"/>
              <a:t>Hur</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e-wolf_suckles_Romulus_and_Remus-1.jpg"/>
          <p:cNvPicPr>
            <a:picLocks noChangeAspect="1"/>
          </p:cNvPicPr>
          <p:nvPr/>
        </p:nvPicPr>
        <p:blipFill>
          <a:blip r:embed="rId2"/>
          <a:stretch>
            <a:fillRect/>
          </a:stretch>
        </p:blipFill>
        <p:spPr>
          <a:xfrm>
            <a:off x="1137383" y="152008"/>
            <a:ext cx="6992125" cy="5238400"/>
          </a:xfrm>
          <a:prstGeom prst="rect">
            <a:avLst/>
          </a:prstGeom>
        </p:spPr>
      </p:pic>
      <p:sp>
        <p:nvSpPr>
          <p:cNvPr id="5" name="TextBox 4"/>
          <p:cNvSpPr txBox="1"/>
          <p:nvPr/>
        </p:nvSpPr>
        <p:spPr>
          <a:xfrm>
            <a:off x="0" y="5390408"/>
            <a:ext cx="9144000" cy="830997"/>
          </a:xfrm>
          <a:prstGeom prst="rect">
            <a:avLst/>
          </a:prstGeom>
          <a:noFill/>
        </p:spPr>
        <p:txBody>
          <a:bodyPr wrap="square" rtlCol="0">
            <a:spAutoFit/>
          </a:bodyPr>
          <a:lstStyle/>
          <a:p>
            <a:pPr algn="ctr"/>
            <a:r>
              <a:rPr lang="en-US" sz="2400" dirty="0" smtClean="0"/>
              <a:t>Bronze statue honors the wolf that rescued and cared for Romulus and </a:t>
            </a:r>
            <a:r>
              <a:rPr lang="en-US" sz="2400" dirty="0" err="1" smtClean="0"/>
              <a:t>Remus</a:t>
            </a:r>
            <a:r>
              <a:rPr lang="en-US" sz="2400" dirty="0" smtClean="0"/>
              <a:t> in the legend of Rome’s founding.</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Roman Society</a:t>
            </a:r>
            <a:endParaRPr lang="en-US" dirty="0"/>
          </a:p>
        </p:txBody>
      </p:sp>
      <p:pic>
        <p:nvPicPr>
          <p:cNvPr id="4" name="Picture 3" descr="Roman-Society.jpg"/>
          <p:cNvPicPr>
            <a:picLocks noChangeAspect="1"/>
          </p:cNvPicPr>
          <p:nvPr/>
        </p:nvPicPr>
        <p:blipFill>
          <a:blip r:embed="rId2"/>
          <a:stretch>
            <a:fillRect/>
          </a:stretch>
        </p:blipFill>
        <p:spPr>
          <a:xfrm>
            <a:off x="-1" y="1417638"/>
            <a:ext cx="9144001" cy="467995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82"/>
            <a:ext cx="9144000" cy="1143000"/>
          </a:xfrm>
        </p:spPr>
        <p:txBody>
          <a:bodyPr/>
          <a:lstStyle/>
          <a:p>
            <a:r>
              <a:rPr lang="en-US" dirty="0" smtClean="0"/>
              <a:t>Senate</a:t>
            </a:r>
            <a:endParaRPr lang="en-US" dirty="0"/>
          </a:p>
        </p:txBody>
      </p:sp>
      <p:pic>
        <p:nvPicPr>
          <p:cNvPr id="4" name="Content Placeholder 3" descr="roman-senate.jpg"/>
          <p:cNvPicPr>
            <a:picLocks noGrp="1" noChangeAspect="1"/>
          </p:cNvPicPr>
          <p:nvPr>
            <p:ph idx="1"/>
          </p:nvPr>
        </p:nvPicPr>
        <p:blipFill>
          <a:blip r:embed="rId2"/>
          <a:srcRect l="-15686" r="-15686"/>
          <a:stretch>
            <a:fillRect/>
          </a:stretch>
        </p:blipFill>
        <p:spPr>
          <a:xfrm>
            <a:off x="52118" y="1166582"/>
            <a:ext cx="9018052" cy="4959581"/>
          </a:xfr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422"/>
            <a:ext cx="8229600" cy="1143000"/>
          </a:xfrm>
        </p:spPr>
        <p:txBody>
          <a:bodyPr/>
          <a:lstStyle/>
          <a:p>
            <a:r>
              <a:rPr lang="en-US" dirty="0" smtClean="0"/>
              <a:t>Laws of the Twelve Tables</a:t>
            </a:r>
            <a:endParaRPr lang="en-US" dirty="0"/>
          </a:p>
        </p:txBody>
      </p:sp>
      <p:pic>
        <p:nvPicPr>
          <p:cNvPr id="4" name="Content Placeholder 3" descr="450bc.jpg"/>
          <p:cNvPicPr>
            <a:picLocks noGrp="1" noChangeAspect="1"/>
          </p:cNvPicPr>
          <p:nvPr>
            <p:ph idx="1"/>
          </p:nvPr>
        </p:nvPicPr>
        <p:blipFill>
          <a:blip r:embed="rId2"/>
          <a:srcRect l="-38977" r="-38977"/>
          <a:stretch>
            <a:fillRect/>
          </a:stretch>
        </p:blipFill>
        <p:spPr>
          <a:xfrm>
            <a:off x="58518" y="1452520"/>
            <a:ext cx="8986318" cy="4942129"/>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Roman Empire Map-1.jpg"/>
          <p:cNvPicPr>
            <a:picLocks noChangeAspect="1"/>
          </p:cNvPicPr>
          <p:nvPr/>
        </p:nvPicPr>
        <p:blipFill>
          <a:blip r:embed="rId2"/>
          <a:stretch>
            <a:fillRect/>
          </a:stretch>
        </p:blipFill>
        <p:spPr>
          <a:xfrm>
            <a:off x="526961" y="251056"/>
            <a:ext cx="8055421" cy="63070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62681" y="544852"/>
            <a:ext cx="3312978" cy="5443731"/>
          </a:xfrm>
          <a:prstGeom prst="rect">
            <a:avLst/>
          </a:prstGeom>
        </p:spPr>
      </p:pic>
      <p:sp>
        <p:nvSpPr>
          <p:cNvPr id="7" name="TextBox 6"/>
          <p:cNvSpPr txBox="1"/>
          <p:nvPr/>
        </p:nvSpPr>
        <p:spPr>
          <a:xfrm>
            <a:off x="0" y="5988583"/>
            <a:ext cx="9144000" cy="461665"/>
          </a:xfrm>
          <a:prstGeom prst="rect">
            <a:avLst/>
          </a:prstGeom>
          <a:noFill/>
        </p:spPr>
        <p:txBody>
          <a:bodyPr wrap="square" rtlCol="0">
            <a:spAutoFit/>
          </a:bodyPr>
          <a:lstStyle/>
          <a:p>
            <a:pPr algn="ctr"/>
            <a:r>
              <a:rPr lang="en-US" sz="2400" dirty="0" smtClean="0"/>
              <a:t>Julius Caesar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Violence in the Senate</a:t>
            </a:r>
            <a:endParaRPr lang="en-US" dirty="0"/>
          </a:p>
        </p:txBody>
      </p:sp>
      <p:pic>
        <p:nvPicPr>
          <p:cNvPr id="4" name="Picture 3"/>
          <p:cNvPicPr>
            <a:picLocks noChangeAspect="1"/>
          </p:cNvPicPr>
          <p:nvPr/>
        </p:nvPicPr>
        <p:blipFill>
          <a:blip r:embed="rId2"/>
          <a:stretch>
            <a:fillRect/>
          </a:stretch>
        </p:blipFill>
        <p:spPr>
          <a:xfrm>
            <a:off x="633544" y="1343798"/>
            <a:ext cx="8002043" cy="4844094"/>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TotalTime>
  <Words>208</Words>
  <Application>Microsoft Macintosh PowerPoint</Application>
  <PresentationFormat>On-screen Show (4:3)</PresentationFormat>
  <Paragraphs>37</Paragraphs>
  <Slides>29</Slides>
  <Notes>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Etruscans</vt:lpstr>
      <vt:lpstr>PowerPoint Presentation</vt:lpstr>
      <vt:lpstr>Roman Society</vt:lpstr>
      <vt:lpstr>Senate</vt:lpstr>
      <vt:lpstr>Laws of the Twelve Tables</vt:lpstr>
      <vt:lpstr>PowerPoint Presentation</vt:lpstr>
      <vt:lpstr>PowerPoint Presentation</vt:lpstr>
      <vt:lpstr>Violence in the Senate</vt:lpstr>
      <vt:lpstr>PowerPoint Presentation</vt:lpstr>
      <vt:lpstr>Roman Society</vt:lpstr>
      <vt:lpstr>Patrician Home</vt:lpstr>
      <vt:lpstr>PowerPoint Presentation</vt:lpstr>
      <vt:lpstr>Clothing</vt:lpstr>
      <vt:lpstr>PowerPoint Presentation</vt:lpstr>
      <vt:lpstr>All Roads Lead to Rome 53,000 Miles</vt:lpstr>
      <vt:lpstr>PowerPoint Presentation</vt:lpstr>
      <vt:lpstr>Bridges Use of the Arch</vt:lpstr>
      <vt:lpstr>Aquaduct Artificial channel for carrying water</vt:lpstr>
      <vt:lpstr>Roman Baths Large public areas to bathe, exercise, and relax</vt:lpstr>
      <vt:lpstr>Pantheon Temple dedicated to all major gods; first free-standing dome</vt:lpstr>
      <vt:lpstr>PowerPoint Presentation</vt:lpstr>
      <vt:lpstr>Roman Forum  Public square and market place</vt:lpstr>
      <vt:lpstr>Colosseum Amphitheater where gladiatorial games were held</vt:lpstr>
      <vt:lpstr>The Games</vt:lpstr>
      <vt:lpstr>PowerPoint Presentation</vt:lpstr>
      <vt:lpstr>Circus Maximus Large stadium where chariot races were held</vt:lpstr>
      <vt:lpstr>Chariot Races</vt:lpstr>
      <vt:lpstr>PowerPoint Presentation</vt:lpstr>
    </vt:vector>
  </TitlesOfParts>
  <Company>HCPSS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Howard County Administrator</dc:creator>
  <cp:lastModifiedBy>Susan D. Apple</cp:lastModifiedBy>
  <cp:revision>8</cp:revision>
  <dcterms:created xsi:type="dcterms:W3CDTF">2014-10-24T11:45:05Z</dcterms:created>
  <dcterms:modified xsi:type="dcterms:W3CDTF">2014-10-29T09:52:23Z</dcterms:modified>
</cp:coreProperties>
</file>